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304" r:id="rId3"/>
    <p:sldId id="321" r:id="rId4"/>
    <p:sldId id="323" r:id="rId5"/>
    <p:sldId id="326" r:id="rId6"/>
    <p:sldId id="324" r:id="rId7"/>
    <p:sldId id="313" r:id="rId8"/>
    <p:sldId id="329" r:id="rId9"/>
    <p:sldId id="325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E236"/>
    <a:srgbClr val="FFFFFF"/>
    <a:srgbClr val="3E9290"/>
    <a:srgbClr val="1FA0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66"/>
    <p:restoredTop sz="50000" autoAdjust="0"/>
  </p:normalViewPr>
  <p:slideViewPr>
    <p:cSldViewPr>
      <p:cViewPr varScale="1">
        <p:scale>
          <a:sx n="129" d="100"/>
          <a:sy n="129" d="100"/>
        </p:scale>
        <p:origin x="172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4" d="100"/>
        <a:sy n="12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6AE549-4897-4D53-A35A-45C142503CE4}" type="datetimeFigureOut">
              <a:rPr lang="es-ES" smtClean="0"/>
              <a:t>9/10/17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B7837-C596-4710-A7AF-074EF0D1D2E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2605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9D25-18C9-6544-B37F-202B2BE814F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8870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B7837-C596-4710-A7AF-074EF0D1D2E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459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B7837-C596-4710-A7AF-074EF0D1D2E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459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B7837-C596-4710-A7AF-074EF0D1D2E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459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B7837-C596-4710-A7AF-074EF0D1D2E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459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B7837-C596-4710-A7AF-074EF0D1D2EE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459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B7837-C596-4710-A7AF-074EF0D1D2E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8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9D25-18C9-6544-B37F-202B2BE814F3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8870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9/10/17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9/10/17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9/10/17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9/10/17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9/10/17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9/10/17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9/10/17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9/10/17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9/10/17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9/10/17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9/10/17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2 Grupo"/>
          <p:cNvGrpSpPr/>
          <p:nvPr userDrawn="1"/>
        </p:nvGrpSpPr>
        <p:grpSpPr>
          <a:xfrm>
            <a:off x="4484688" y="2708920"/>
            <a:ext cx="4119760" cy="4119760"/>
            <a:chOff x="4806450" y="2738240"/>
            <a:chExt cx="4119760" cy="4119760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06450" y="2738240"/>
              <a:ext cx="4119760" cy="4119760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40152" y="3636228"/>
              <a:ext cx="2313052" cy="2313052"/>
            </a:xfrm>
            <a:prstGeom prst="rect">
              <a:avLst/>
            </a:prstGeom>
          </p:spPr>
        </p:pic>
      </p:grp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 rot="166207">
            <a:off x="-586612" y="5931287"/>
            <a:ext cx="8978900" cy="1168400"/>
          </a:xfrm>
          <a:prstGeom prst="rect">
            <a:avLst/>
          </a:prstGeom>
        </p:spPr>
      </p:pic>
      <p:pic>
        <p:nvPicPr>
          <p:cNvPr id="11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1840" y="404664"/>
            <a:ext cx="5650354" cy="233118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 rot="20885765">
            <a:off x="-585643" y="-915320"/>
            <a:ext cx="8978900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84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10035357">
            <a:off x="-591324" y="6705906"/>
            <a:ext cx="8978900" cy="1168400"/>
          </a:xfrm>
          <a:prstGeom prst="rect">
            <a:avLst/>
          </a:prstGeom>
        </p:spPr>
      </p:pic>
      <p:pic>
        <p:nvPicPr>
          <p:cNvPr id="5" name="10 Imagen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7775" y="5736955"/>
            <a:ext cx="736948" cy="1088416"/>
          </a:xfrm>
          <a:prstGeom prst="rect">
            <a:avLst/>
          </a:prstGeom>
        </p:spPr>
      </p:pic>
      <p:cxnSp>
        <p:nvCxnSpPr>
          <p:cNvPr id="7" name="Conector recto 6"/>
          <p:cNvCxnSpPr/>
          <p:nvPr userDrawn="1"/>
        </p:nvCxnSpPr>
        <p:spPr>
          <a:xfrm>
            <a:off x="171824" y="6281163"/>
            <a:ext cx="7829176" cy="0"/>
          </a:xfrm>
          <a:prstGeom prst="line">
            <a:avLst/>
          </a:prstGeom>
          <a:ln>
            <a:solidFill>
              <a:srgbClr val="1FA1A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2 Grupo"/>
          <p:cNvGrpSpPr/>
          <p:nvPr userDrawn="1"/>
        </p:nvGrpSpPr>
        <p:grpSpPr>
          <a:xfrm>
            <a:off x="4974440" y="1015688"/>
            <a:ext cx="4119760" cy="4119760"/>
            <a:chOff x="4806450" y="2738240"/>
            <a:chExt cx="4119760" cy="4119760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06450" y="2738240"/>
              <a:ext cx="4119760" cy="4119760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40152" y="3636228"/>
              <a:ext cx="2313052" cy="23130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067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9/10/17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9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eumoexpertos.org/quienes-somos/" TargetMode="External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8511" y="2852936"/>
            <a:ext cx="9144000" cy="665093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b="1" dirty="0" smtClean="0">
                <a:solidFill>
                  <a:srgbClr val="1871B0"/>
                </a:solidFill>
                <a:cs typeface="Calibri"/>
              </a:rPr>
              <a:t>NEUMO-ES-RISK </a:t>
            </a:r>
            <a:r>
              <a:rPr lang="es-ES" sz="4800" b="1" dirty="0" err="1" smtClean="0">
                <a:solidFill>
                  <a:srgbClr val="1871B0"/>
                </a:solidFill>
                <a:cs typeface="Calibri"/>
              </a:rPr>
              <a:t>app</a:t>
            </a:r>
            <a:r>
              <a:rPr lang="es-ES" sz="48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4800" b="1" dirty="0">
                <a:solidFill>
                  <a:srgbClr val="1871B0"/>
                </a:solidFill>
                <a:cs typeface="Calibri"/>
              </a:rPr>
            </a:br>
            <a:r>
              <a:rPr lang="es-ES" sz="48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4800" b="1" dirty="0">
                <a:solidFill>
                  <a:srgbClr val="1871B0"/>
                </a:solidFill>
                <a:cs typeface="Calibri"/>
              </a:rPr>
            </a:br>
            <a:r>
              <a:rPr lang="es-ES" sz="4800" b="1" dirty="0" smtClean="0">
                <a:solidFill>
                  <a:srgbClr val="1871B0"/>
                </a:solidFill>
                <a:latin typeface="Arial"/>
                <a:cs typeface="Arial"/>
              </a:rPr>
              <a:t/>
            </a:r>
            <a:br>
              <a:rPr lang="es-ES" sz="4800" b="1" dirty="0" smtClean="0">
                <a:solidFill>
                  <a:srgbClr val="1871B0"/>
                </a:solidFill>
                <a:latin typeface="Arial"/>
                <a:cs typeface="Arial"/>
              </a:rPr>
            </a:br>
            <a:endParaRPr lang="es-ES" sz="3200" b="1" dirty="0">
              <a:solidFill>
                <a:srgbClr val="1871B0"/>
              </a:solidFill>
              <a:latin typeface="Arial"/>
              <a:cs typeface="Arial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181" y="3861048"/>
            <a:ext cx="4285637" cy="281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00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539552" y="6453336"/>
            <a:ext cx="3957340" cy="28803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400" b="1" dirty="0" smtClean="0">
                <a:solidFill>
                  <a:srgbClr val="1871B0"/>
                </a:solidFill>
                <a:cs typeface="Calibri"/>
              </a:rPr>
              <a:t>NEUMO-ES-RISK </a:t>
            </a:r>
            <a:r>
              <a:rPr lang="es-ES" sz="1400" b="1" dirty="0" err="1" smtClean="0">
                <a:solidFill>
                  <a:srgbClr val="1871B0"/>
                </a:solidFill>
                <a:cs typeface="Calibri"/>
              </a:rPr>
              <a:t>app</a:t>
            </a:r>
            <a:r>
              <a:rPr lang="es-ES" sz="14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1400" b="1" dirty="0">
                <a:solidFill>
                  <a:srgbClr val="1871B0"/>
                </a:solidFill>
                <a:cs typeface="Calibri"/>
              </a:rPr>
            </a:br>
            <a:r>
              <a:rPr lang="es-ES" sz="14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1400" b="1" dirty="0">
                <a:solidFill>
                  <a:srgbClr val="1871B0"/>
                </a:solidFill>
                <a:cs typeface="Calibri"/>
              </a:rPr>
            </a:br>
            <a:r>
              <a:rPr lang="es-ES" sz="1400" b="1" dirty="0" smtClean="0">
                <a:solidFill>
                  <a:srgbClr val="1871B0"/>
                </a:solidFill>
                <a:latin typeface="Arial"/>
                <a:cs typeface="Arial"/>
              </a:rPr>
              <a:t/>
            </a:r>
            <a:br>
              <a:rPr lang="es-ES" sz="1400" b="1" dirty="0" smtClean="0">
                <a:solidFill>
                  <a:srgbClr val="1871B0"/>
                </a:solidFill>
                <a:latin typeface="Arial"/>
                <a:cs typeface="Arial"/>
              </a:rPr>
            </a:br>
            <a:endParaRPr lang="es-ES" sz="900" b="1" dirty="0">
              <a:solidFill>
                <a:srgbClr val="1871B0"/>
              </a:solidFill>
              <a:latin typeface="Arial"/>
              <a:cs typeface="Arial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416" y="6309320"/>
            <a:ext cx="834819" cy="548680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18882" y="-27383"/>
            <a:ext cx="9144000" cy="792087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 smtClean="0">
                <a:solidFill>
                  <a:srgbClr val="1871B0"/>
                </a:solidFill>
                <a:cs typeface="Calibri"/>
              </a:rPr>
              <a:t>¿Qué </a:t>
            </a:r>
            <a:r>
              <a:rPr lang="es-ES" sz="3200" b="1" dirty="0" smtClean="0">
                <a:solidFill>
                  <a:srgbClr val="1871B0"/>
                </a:solidFill>
                <a:cs typeface="Calibri"/>
              </a:rPr>
              <a:t>ES</a:t>
            </a:r>
            <a:r>
              <a:rPr lang="es-ES" sz="3200" b="1" dirty="0" smtClean="0">
                <a:solidFill>
                  <a:srgbClr val="1871B0"/>
                </a:solidFill>
                <a:cs typeface="Calibri"/>
              </a:rPr>
              <a:t>?</a:t>
            </a:r>
            <a:r>
              <a:rPr lang="es-ES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b="1" dirty="0">
                <a:solidFill>
                  <a:srgbClr val="1871B0"/>
                </a:solidFill>
                <a:cs typeface="Calibri"/>
              </a:rPr>
            </a:br>
            <a:endParaRPr lang="es-ES" b="1" dirty="0" smtClean="0">
              <a:solidFill>
                <a:srgbClr val="1871B0"/>
              </a:solidFill>
              <a:cs typeface="Calibri"/>
            </a:endParaRPr>
          </a:p>
          <a:p>
            <a:endParaRPr lang="es-ES" sz="2800" b="1" dirty="0">
              <a:solidFill>
                <a:srgbClr val="1871B0"/>
              </a:solidFill>
              <a:cs typeface="Calibri"/>
            </a:endParaRPr>
          </a:p>
          <a:p>
            <a:endParaRPr lang="es-ES" sz="2800" b="1" dirty="0" smtClean="0">
              <a:solidFill>
                <a:srgbClr val="1871B0"/>
              </a:solidFill>
              <a:cs typeface="Calibri"/>
            </a:endParaRPr>
          </a:p>
          <a:p>
            <a:endParaRPr lang="es-ES" sz="2800" b="1" dirty="0" smtClean="0">
              <a:solidFill>
                <a:srgbClr val="1871B0"/>
              </a:solidFill>
              <a:cs typeface="Calibri"/>
            </a:endParaRPr>
          </a:p>
          <a:p>
            <a:endParaRPr lang="es-ES" sz="2800" b="1" dirty="0">
              <a:solidFill>
                <a:srgbClr val="1871B0"/>
              </a:solidFill>
              <a:cs typeface="Calibri"/>
            </a:endParaRPr>
          </a:p>
          <a:p>
            <a:endParaRPr lang="es-ES" sz="1100" b="1" dirty="0" smtClean="0">
              <a:solidFill>
                <a:srgbClr val="1871B0"/>
              </a:solidFill>
              <a:cs typeface="Calibri"/>
            </a:endParaRPr>
          </a:p>
          <a:p>
            <a:endParaRPr lang="es-ES" sz="2800" b="1" dirty="0">
              <a:solidFill>
                <a:srgbClr val="1871B0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s-ES" sz="2600" b="1" dirty="0" err="1" smtClean="0">
                <a:cs typeface="Calibri"/>
              </a:rPr>
              <a:t>A</a:t>
            </a:r>
            <a:r>
              <a:rPr lang="es-ES" sz="2600" b="1" dirty="0" err="1" smtClean="0"/>
              <a:t>plicación</a:t>
            </a:r>
            <a:r>
              <a:rPr lang="es-ES" sz="2600" b="1" dirty="0" smtClean="0"/>
              <a:t> multiplataforma </a:t>
            </a:r>
            <a:r>
              <a:rPr lang="es-ES" sz="2600" dirty="0" smtClean="0"/>
              <a:t>que </a:t>
            </a:r>
          </a:p>
          <a:p>
            <a:pPr>
              <a:lnSpc>
                <a:spcPct val="80000"/>
              </a:lnSpc>
            </a:pPr>
            <a:endParaRPr lang="es-ES" sz="2600" dirty="0"/>
          </a:p>
          <a:p>
            <a:pPr>
              <a:lnSpc>
                <a:spcPct val="80000"/>
              </a:lnSpc>
            </a:pPr>
            <a:r>
              <a:rPr lang="es-ES" sz="2600" dirty="0" err="1" smtClean="0"/>
              <a:t>evalúa</a:t>
            </a:r>
            <a:r>
              <a:rPr lang="es-ES" sz="2600" dirty="0" smtClean="0"/>
              <a:t> el</a:t>
            </a:r>
            <a:r>
              <a:rPr lang="es-ES" sz="2600" b="1" dirty="0" smtClean="0"/>
              <a:t> riesgo</a:t>
            </a:r>
            <a:r>
              <a:rPr lang="es-ES" sz="2600" dirty="0" smtClean="0"/>
              <a:t> individual de padecer </a:t>
            </a:r>
            <a:r>
              <a:rPr lang="es-ES" sz="2600" b="1" dirty="0" err="1" smtClean="0"/>
              <a:t>neumonía</a:t>
            </a:r>
            <a:r>
              <a:rPr lang="es-ES" sz="2600" dirty="0" smtClean="0"/>
              <a:t> </a:t>
            </a:r>
          </a:p>
          <a:p>
            <a:pPr>
              <a:lnSpc>
                <a:spcPct val="80000"/>
              </a:lnSpc>
            </a:pPr>
            <a:endParaRPr lang="es-ES" sz="2600" dirty="0"/>
          </a:p>
          <a:p>
            <a:pPr>
              <a:lnSpc>
                <a:spcPct val="80000"/>
              </a:lnSpc>
            </a:pPr>
            <a:r>
              <a:rPr lang="es-ES" sz="2600" dirty="0" smtClean="0"/>
              <a:t>analizando </a:t>
            </a:r>
            <a:r>
              <a:rPr lang="es-ES" sz="2600" b="1" dirty="0"/>
              <a:t>25 factores de riesgo y </a:t>
            </a:r>
            <a:r>
              <a:rPr lang="es-ES" sz="2600" b="1" dirty="0" err="1"/>
              <a:t>hábitos</a:t>
            </a:r>
            <a:r>
              <a:rPr lang="es-ES" sz="2600" b="1" dirty="0"/>
              <a:t> de </a:t>
            </a:r>
            <a:r>
              <a:rPr lang="es-ES" sz="2600" b="1" dirty="0" smtClean="0"/>
              <a:t>vida</a:t>
            </a:r>
          </a:p>
          <a:p>
            <a:pPr>
              <a:lnSpc>
                <a:spcPct val="80000"/>
              </a:lnSpc>
            </a:pPr>
            <a:endParaRPr lang="es-ES" sz="2600" b="1" dirty="0"/>
          </a:p>
          <a:p>
            <a:pPr>
              <a:lnSpc>
                <a:spcPct val="80000"/>
              </a:lnSpc>
            </a:pPr>
            <a:r>
              <a:rPr lang="es-ES" sz="2600" b="1" dirty="0" smtClean="0"/>
              <a:t>estratificados</a:t>
            </a:r>
            <a:r>
              <a:rPr lang="es-ES" sz="2600" dirty="0" smtClean="0"/>
              <a:t> </a:t>
            </a:r>
            <a:r>
              <a:rPr lang="es-ES" sz="2600" dirty="0"/>
              <a:t>por edad y </a:t>
            </a:r>
            <a:r>
              <a:rPr lang="es-ES" sz="2600" dirty="0" smtClean="0"/>
              <a:t>sexo</a:t>
            </a:r>
            <a:endParaRPr lang="es-ES" sz="2600" dirty="0"/>
          </a:p>
          <a:p>
            <a:endParaRPr lang="es-ES" sz="2800" b="1" dirty="0">
              <a:solidFill>
                <a:srgbClr val="1871B0"/>
              </a:solidFill>
              <a:latin typeface="Arial"/>
              <a:cs typeface="Arial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t="64983"/>
          <a:stretch/>
        </p:blipFill>
        <p:spPr>
          <a:xfrm>
            <a:off x="3563888" y="2708920"/>
            <a:ext cx="2244636" cy="51660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/>
          <a:srcRect l="3880" t="12074" r="73653" b="48299"/>
          <a:stretch/>
        </p:blipFill>
        <p:spPr>
          <a:xfrm>
            <a:off x="3635896" y="836712"/>
            <a:ext cx="2054307" cy="196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02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539552" y="6453336"/>
            <a:ext cx="3957340" cy="28803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400" b="1" dirty="0" smtClean="0">
                <a:solidFill>
                  <a:srgbClr val="1871B0"/>
                </a:solidFill>
                <a:cs typeface="Calibri"/>
              </a:rPr>
              <a:t>NEUMO-ES-RISK </a:t>
            </a:r>
            <a:r>
              <a:rPr lang="es-ES" sz="1400" b="1" dirty="0" err="1" smtClean="0">
                <a:solidFill>
                  <a:srgbClr val="1871B0"/>
                </a:solidFill>
                <a:cs typeface="Calibri"/>
              </a:rPr>
              <a:t>app</a:t>
            </a:r>
            <a:r>
              <a:rPr lang="es-ES" sz="14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1400" b="1" dirty="0">
                <a:solidFill>
                  <a:srgbClr val="1871B0"/>
                </a:solidFill>
                <a:cs typeface="Calibri"/>
              </a:rPr>
            </a:br>
            <a:r>
              <a:rPr lang="es-ES" sz="14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1400" b="1" dirty="0">
                <a:solidFill>
                  <a:srgbClr val="1871B0"/>
                </a:solidFill>
                <a:cs typeface="Calibri"/>
              </a:rPr>
            </a:br>
            <a:r>
              <a:rPr lang="es-ES" sz="1400" b="1" dirty="0" smtClean="0">
                <a:solidFill>
                  <a:srgbClr val="1871B0"/>
                </a:solidFill>
                <a:latin typeface="Arial"/>
                <a:cs typeface="Arial"/>
              </a:rPr>
              <a:t/>
            </a:r>
            <a:br>
              <a:rPr lang="es-ES" sz="1400" b="1" dirty="0" smtClean="0">
                <a:solidFill>
                  <a:srgbClr val="1871B0"/>
                </a:solidFill>
                <a:latin typeface="Arial"/>
                <a:cs typeface="Arial"/>
              </a:rPr>
            </a:br>
            <a:endParaRPr lang="es-ES" sz="900" b="1" dirty="0">
              <a:solidFill>
                <a:srgbClr val="1871B0"/>
              </a:solidFill>
              <a:latin typeface="Arial"/>
              <a:cs typeface="Arial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6281936"/>
            <a:ext cx="876484" cy="576064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0" y="188640"/>
            <a:ext cx="9144000" cy="792087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200"/>
              </a:spcAft>
            </a:pPr>
            <a:r>
              <a:rPr lang="es-ES" sz="3600" b="1" dirty="0" smtClean="0">
                <a:solidFill>
                  <a:srgbClr val="1871B0"/>
                </a:solidFill>
                <a:cs typeface="Calibri"/>
              </a:rPr>
              <a:t>¿En qué SE BASA?</a:t>
            </a:r>
          </a:p>
          <a:p>
            <a:pPr>
              <a:spcAft>
                <a:spcPts val="1200"/>
              </a:spcAft>
            </a:pPr>
            <a:r>
              <a:rPr lang="es-ES" b="1" dirty="0" smtClean="0">
                <a:solidFill>
                  <a:srgbClr val="1871B0"/>
                </a:solidFill>
                <a:latin typeface="Arial"/>
                <a:cs typeface="Arial"/>
              </a:rPr>
              <a:t/>
            </a:r>
            <a:br>
              <a:rPr lang="es-ES" b="1" dirty="0" smtClean="0">
                <a:solidFill>
                  <a:srgbClr val="1871B0"/>
                </a:solidFill>
                <a:latin typeface="Arial"/>
                <a:cs typeface="Arial"/>
              </a:rPr>
            </a:br>
            <a:endParaRPr lang="es-ES" sz="2800" b="1" dirty="0">
              <a:solidFill>
                <a:srgbClr val="1871B0"/>
              </a:solidFill>
              <a:latin typeface="Arial"/>
              <a:cs typeface="Arial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7504" y="1124744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charset="2"/>
              <a:buChar char="²"/>
            </a:pPr>
            <a:r>
              <a:rPr lang="es-ES" sz="2800" dirty="0"/>
              <a:t>Algoritmo desarrollado y validado científicamente con </a:t>
            </a:r>
            <a:r>
              <a:rPr lang="es-ES" sz="2800" b="1" dirty="0"/>
              <a:t>más de 28.000 pacientes españoles con neumonía</a:t>
            </a:r>
            <a:r>
              <a:rPr lang="es-ES" sz="2800" dirty="0"/>
              <a:t> </a:t>
            </a:r>
            <a:r>
              <a:rPr lang="es-ES" sz="2800" dirty="0" smtClean="0"/>
              <a:t>(publicado en la revista </a:t>
            </a:r>
            <a:r>
              <a:rPr lang="pt-BR" sz="2800" dirty="0" smtClean="0"/>
              <a:t>BMC </a:t>
            </a:r>
            <a:r>
              <a:rPr lang="pt-BR" sz="2800" dirty="0" err="1"/>
              <a:t>Infect</a:t>
            </a:r>
            <a:r>
              <a:rPr lang="pt-BR" sz="2800" dirty="0"/>
              <a:t> </a:t>
            </a:r>
            <a:r>
              <a:rPr lang="pt-BR" sz="2800" dirty="0" err="1"/>
              <a:t>Dis</a:t>
            </a:r>
            <a:r>
              <a:rPr lang="pt-BR" sz="2800" dirty="0"/>
              <a:t>. 2016 </a:t>
            </a:r>
            <a:r>
              <a:rPr lang="pt-BR" sz="2800" dirty="0" err="1"/>
              <a:t>Nov</a:t>
            </a:r>
            <a:r>
              <a:rPr lang="pt-BR" sz="2800" dirty="0"/>
              <a:t> 7;16(1):645) </a:t>
            </a:r>
          </a:p>
          <a:p>
            <a:pPr marL="285750" indent="-285750" algn="just">
              <a:buFont typeface="Wingdings" charset="2"/>
              <a:buChar char="²"/>
            </a:pPr>
            <a:endParaRPr lang="es-ES" sz="2800" b="1" dirty="0" smtClean="0"/>
          </a:p>
          <a:p>
            <a:pPr marL="285750" indent="-285750" algn="just">
              <a:buFont typeface="Wingdings" charset="2"/>
              <a:buChar char="²"/>
            </a:pPr>
            <a:r>
              <a:rPr lang="es-ES" sz="2800" dirty="0" smtClean="0"/>
              <a:t>A partir de</a:t>
            </a:r>
            <a:r>
              <a:rPr lang="es-ES" sz="2800" b="1" dirty="0" smtClean="0"/>
              <a:t> datos </a:t>
            </a:r>
            <a:r>
              <a:rPr lang="es-ES" sz="2800" b="1" dirty="0" smtClean="0"/>
              <a:t>reales </a:t>
            </a:r>
            <a:r>
              <a:rPr lang="es-ES" sz="2800" dirty="0" smtClean="0"/>
              <a:t>aportados </a:t>
            </a:r>
            <a:r>
              <a:rPr lang="es-ES" sz="2800" dirty="0"/>
              <a:t>por </a:t>
            </a:r>
            <a:r>
              <a:rPr lang="es-ES" sz="2800" b="1" dirty="0"/>
              <a:t>5.871 médicos de familia y pediatras </a:t>
            </a:r>
            <a:r>
              <a:rPr lang="es-ES" sz="2800" dirty="0" smtClean="0"/>
              <a:t>de </a:t>
            </a:r>
            <a:r>
              <a:rPr lang="es-ES" sz="2800" dirty="0"/>
              <a:t>atención primaria del </a:t>
            </a:r>
            <a:r>
              <a:rPr lang="es-ES" sz="2800" dirty="0" smtClean="0"/>
              <a:t>SNS (Base de datos BIFAP)</a:t>
            </a:r>
          </a:p>
          <a:p>
            <a:pPr marL="285750" indent="-285750" algn="just">
              <a:buFont typeface="Wingdings" charset="2"/>
              <a:buChar char="²"/>
            </a:pPr>
            <a:endParaRPr lang="es-ES" sz="2800" dirty="0"/>
          </a:p>
          <a:p>
            <a:pPr marL="285750" indent="-285750" algn="just">
              <a:buFont typeface="Wingdings" charset="2"/>
              <a:buChar char="²"/>
            </a:pPr>
            <a:r>
              <a:rPr lang="es-ES" sz="2800" dirty="0"/>
              <a:t>Integrando información </a:t>
            </a:r>
            <a:r>
              <a:rPr lang="es-ES" sz="2800" dirty="0" smtClean="0"/>
              <a:t>de</a:t>
            </a:r>
            <a:r>
              <a:rPr lang="es-ES" sz="2800" b="1" dirty="0" smtClean="0"/>
              <a:t> 8.077.841 historias clínicas </a:t>
            </a:r>
            <a:r>
              <a:rPr lang="es-ES" sz="2800" dirty="0" smtClean="0"/>
              <a:t>anonimizadas, correspondientes a </a:t>
            </a:r>
            <a:r>
              <a:rPr lang="es-ES" sz="2800" dirty="0"/>
              <a:t>24.957.871 </a:t>
            </a:r>
            <a:r>
              <a:rPr lang="es-ES" sz="2800" dirty="0" smtClean="0"/>
              <a:t>personas-año y 5 </a:t>
            </a:r>
            <a:r>
              <a:rPr lang="es-ES" sz="2800" dirty="0"/>
              <a:t>años de media de seguimiento por </a:t>
            </a:r>
            <a:r>
              <a:rPr lang="es-ES" sz="2800" dirty="0" smtClean="0"/>
              <a:t>paciente</a:t>
            </a:r>
            <a:endParaRPr lang="es-ES" sz="2800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10" y="18047"/>
            <a:ext cx="1747664" cy="114864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416" y="6309320"/>
            <a:ext cx="834819" cy="5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29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539552" y="6453336"/>
            <a:ext cx="3957340" cy="28803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400" b="1" dirty="0" smtClean="0">
                <a:solidFill>
                  <a:srgbClr val="1871B0"/>
                </a:solidFill>
                <a:cs typeface="Calibri"/>
              </a:rPr>
              <a:t>NEUMO-ES-RISK </a:t>
            </a:r>
            <a:r>
              <a:rPr lang="es-ES" sz="1400" b="1" dirty="0" err="1" smtClean="0">
                <a:solidFill>
                  <a:srgbClr val="1871B0"/>
                </a:solidFill>
                <a:cs typeface="Calibri"/>
              </a:rPr>
              <a:t>app</a:t>
            </a:r>
            <a:r>
              <a:rPr lang="es-ES" sz="14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1400" b="1" dirty="0">
                <a:solidFill>
                  <a:srgbClr val="1871B0"/>
                </a:solidFill>
                <a:cs typeface="Calibri"/>
              </a:rPr>
            </a:br>
            <a:r>
              <a:rPr lang="es-ES" sz="14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1400" b="1" dirty="0">
                <a:solidFill>
                  <a:srgbClr val="1871B0"/>
                </a:solidFill>
                <a:cs typeface="Calibri"/>
              </a:rPr>
            </a:br>
            <a:r>
              <a:rPr lang="es-ES" sz="1400" b="1" dirty="0" smtClean="0">
                <a:solidFill>
                  <a:srgbClr val="1871B0"/>
                </a:solidFill>
                <a:latin typeface="Arial"/>
                <a:cs typeface="Arial"/>
              </a:rPr>
              <a:t/>
            </a:r>
            <a:br>
              <a:rPr lang="es-ES" sz="1400" b="1" dirty="0" smtClean="0">
                <a:solidFill>
                  <a:srgbClr val="1871B0"/>
                </a:solidFill>
                <a:latin typeface="Arial"/>
                <a:cs typeface="Arial"/>
              </a:rPr>
            </a:br>
            <a:endParaRPr lang="es-ES" sz="900" b="1" dirty="0">
              <a:solidFill>
                <a:srgbClr val="1871B0"/>
              </a:solidFill>
              <a:latin typeface="Arial"/>
              <a:cs typeface="Arial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8882" y="-27383"/>
            <a:ext cx="9144000" cy="792087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 smtClean="0">
                <a:solidFill>
                  <a:srgbClr val="1871B0"/>
                </a:solidFill>
                <a:cs typeface="Calibri"/>
              </a:rPr>
              <a:t>¿Cómo FUNCIONA?</a:t>
            </a:r>
            <a:r>
              <a:rPr lang="es-ES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b="1" dirty="0">
                <a:solidFill>
                  <a:srgbClr val="1871B0"/>
                </a:solidFill>
                <a:cs typeface="Calibri"/>
              </a:rPr>
            </a:br>
            <a:r>
              <a:rPr lang="es-ES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b="1" dirty="0">
                <a:solidFill>
                  <a:srgbClr val="1871B0"/>
                </a:solidFill>
                <a:cs typeface="Calibri"/>
              </a:rPr>
            </a:br>
            <a:r>
              <a:rPr lang="es-ES" b="1" dirty="0" smtClean="0">
                <a:solidFill>
                  <a:srgbClr val="1871B0"/>
                </a:solidFill>
                <a:latin typeface="Arial"/>
                <a:cs typeface="Arial"/>
              </a:rPr>
              <a:t/>
            </a:r>
            <a:br>
              <a:rPr lang="es-ES" b="1" dirty="0" smtClean="0">
                <a:solidFill>
                  <a:srgbClr val="1871B0"/>
                </a:solidFill>
                <a:latin typeface="Arial"/>
                <a:cs typeface="Arial"/>
              </a:rPr>
            </a:br>
            <a:endParaRPr lang="es-ES" sz="2800" b="1" dirty="0">
              <a:solidFill>
                <a:srgbClr val="1871B0"/>
              </a:solidFill>
              <a:latin typeface="Arial"/>
              <a:cs typeface="Aria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355976" y="1196752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400" dirty="0"/>
              <a:t>El usuario irá respondiendo a las preguntas del </a:t>
            </a:r>
            <a:r>
              <a:rPr lang="es-ES" sz="2400" b="1" dirty="0"/>
              <a:t>test </a:t>
            </a:r>
          </a:p>
          <a:p>
            <a:pPr algn="ctr"/>
            <a:endParaRPr lang="es-ES" sz="2400" dirty="0" smtClean="0"/>
          </a:p>
          <a:p>
            <a:pPr algn="ctr"/>
            <a:endParaRPr lang="es-ES" sz="2400" dirty="0"/>
          </a:p>
          <a:p>
            <a:pPr algn="ctr"/>
            <a:r>
              <a:rPr lang="es-ES" sz="2400" dirty="0" smtClean="0"/>
              <a:t>Las </a:t>
            </a:r>
            <a:r>
              <a:rPr lang="es-ES" sz="2400" b="1" dirty="0" smtClean="0"/>
              <a:t>preguntas</a:t>
            </a:r>
            <a:r>
              <a:rPr lang="es-ES" sz="2400" dirty="0" smtClean="0"/>
              <a:t> se formularán de forma diferente </a:t>
            </a:r>
            <a:r>
              <a:rPr lang="es-ES" sz="2400" b="1" dirty="0" smtClean="0"/>
              <a:t>en</a:t>
            </a:r>
            <a:r>
              <a:rPr lang="es-ES" sz="2400" dirty="0" smtClean="0"/>
              <a:t> </a:t>
            </a:r>
            <a:r>
              <a:rPr lang="es-ES" sz="2400" b="1" dirty="0" smtClean="0"/>
              <a:t>función del perfil del usuario:</a:t>
            </a:r>
            <a:endParaRPr lang="es-ES" sz="24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908720"/>
            <a:ext cx="2908300" cy="50927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4005064"/>
            <a:ext cx="2904030" cy="130125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6336" y="-82546"/>
            <a:ext cx="1747664" cy="114864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416" y="6309320"/>
            <a:ext cx="834819" cy="5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45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40574">
            <a:off x="587516" y="2068711"/>
            <a:ext cx="5204768" cy="33729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942" y="2883782"/>
            <a:ext cx="3860800" cy="355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7" name="Flecha curvada hacia arriba 6"/>
          <p:cNvSpPr/>
          <p:nvPr/>
        </p:nvSpPr>
        <p:spPr>
          <a:xfrm rot="1574965">
            <a:off x="3067649" y="4929147"/>
            <a:ext cx="2153662" cy="1090608"/>
          </a:xfrm>
          <a:prstGeom prst="curvedUpArrow">
            <a:avLst>
              <a:gd name="adj1" fmla="val 25000"/>
              <a:gd name="adj2" fmla="val 52628"/>
              <a:gd name="adj3" fmla="val 2500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9275" y="216854"/>
            <a:ext cx="8042276" cy="119592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ES" b="1" i="1" dirty="0" smtClean="0">
                <a:solidFill>
                  <a:schemeClr val="accent1"/>
                </a:solidFill>
                <a:latin typeface="American Typewriter"/>
                <a:cs typeface="American Typewriter"/>
              </a:rPr>
              <a:t>Y tras aplicar complejos algoritmos matemáticos…</a:t>
            </a:r>
            <a:endParaRPr lang="es-ES" b="1" i="1" dirty="0">
              <a:solidFill>
                <a:schemeClr val="accent1"/>
              </a:solidFill>
              <a:latin typeface="American Typewriter"/>
              <a:cs typeface="American Typewriter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7274" y="5661248"/>
            <a:ext cx="1205166" cy="79208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79512" y="6453336"/>
            <a:ext cx="5504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err="1" smtClean="0"/>
              <a:t>Rivero-Calle</a:t>
            </a:r>
            <a:r>
              <a:rPr lang="pt-BR" dirty="0" smtClean="0"/>
              <a:t> </a:t>
            </a:r>
            <a:r>
              <a:rPr lang="pt-BR" dirty="0" err="1" smtClean="0"/>
              <a:t>I</a:t>
            </a:r>
            <a:r>
              <a:rPr lang="pt-BR" dirty="0" smtClean="0"/>
              <a:t>, et al. BMC </a:t>
            </a:r>
            <a:r>
              <a:rPr lang="pt-BR" dirty="0" err="1"/>
              <a:t>Infect</a:t>
            </a:r>
            <a:r>
              <a:rPr lang="pt-BR" dirty="0"/>
              <a:t> </a:t>
            </a:r>
            <a:r>
              <a:rPr lang="pt-BR" dirty="0" err="1"/>
              <a:t>Dis</a:t>
            </a:r>
            <a:r>
              <a:rPr lang="pt-BR" dirty="0"/>
              <a:t>. 2016 </a:t>
            </a:r>
            <a:r>
              <a:rPr lang="pt-BR" dirty="0" err="1"/>
              <a:t>Nov</a:t>
            </a:r>
            <a:r>
              <a:rPr lang="pt-BR" dirty="0"/>
              <a:t> 7;16(1):645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8597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539552" y="6453336"/>
            <a:ext cx="3957340" cy="28803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400" b="1" dirty="0" smtClean="0">
                <a:solidFill>
                  <a:srgbClr val="1871B0"/>
                </a:solidFill>
                <a:cs typeface="Calibri"/>
              </a:rPr>
              <a:t>NEUMO-ES-RISK </a:t>
            </a:r>
            <a:r>
              <a:rPr lang="es-ES" sz="1400" b="1" dirty="0" err="1" smtClean="0">
                <a:solidFill>
                  <a:srgbClr val="1871B0"/>
                </a:solidFill>
                <a:cs typeface="Calibri"/>
              </a:rPr>
              <a:t>app</a:t>
            </a:r>
            <a:r>
              <a:rPr lang="es-ES" sz="14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1400" b="1" dirty="0">
                <a:solidFill>
                  <a:srgbClr val="1871B0"/>
                </a:solidFill>
                <a:cs typeface="Calibri"/>
              </a:rPr>
            </a:br>
            <a:r>
              <a:rPr lang="es-ES" sz="14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1400" b="1" dirty="0">
                <a:solidFill>
                  <a:srgbClr val="1871B0"/>
                </a:solidFill>
                <a:cs typeface="Calibri"/>
              </a:rPr>
            </a:br>
            <a:r>
              <a:rPr lang="es-ES" sz="1400" b="1" dirty="0" smtClean="0">
                <a:solidFill>
                  <a:srgbClr val="1871B0"/>
                </a:solidFill>
                <a:latin typeface="Arial"/>
                <a:cs typeface="Arial"/>
              </a:rPr>
              <a:t/>
            </a:r>
            <a:br>
              <a:rPr lang="es-ES" sz="1400" b="1" dirty="0" smtClean="0">
                <a:solidFill>
                  <a:srgbClr val="1871B0"/>
                </a:solidFill>
                <a:latin typeface="Arial"/>
                <a:cs typeface="Arial"/>
              </a:rPr>
            </a:br>
            <a:endParaRPr lang="es-ES" sz="900" b="1" dirty="0">
              <a:solidFill>
                <a:srgbClr val="1871B0"/>
              </a:solidFill>
              <a:latin typeface="Arial"/>
              <a:cs typeface="Aria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608512" y="155679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400" dirty="0"/>
              <a:t>Una vez terminado el test, la aplicación mostrará </a:t>
            </a:r>
            <a:r>
              <a:rPr lang="es-ES" sz="2400" dirty="0" smtClean="0"/>
              <a:t>el </a:t>
            </a:r>
          </a:p>
          <a:p>
            <a:pPr algn="ctr"/>
            <a:r>
              <a:rPr lang="es-ES" sz="2400" b="1" dirty="0" smtClean="0"/>
              <a:t>riesgo individual de padecer neumonía</a:t>
            </a:r>
            <a:endParaRPr lang="es-ES" sz="2400" b="1" dirty="0"/>
          </a:p>
        </p:txBody>
      </p:sp>
      <p:sp>
        <p:nvSpPr>
          <p:cNvPr id="2" name="Rectángulo 1"/>
          <p:cNvSpPr/>
          <p:nvPr/>
        </p:nvSpPr>
        <p:spPr>
          <a:xfrm>
            <a:off x="4932040" y="3861048"/>
            <a:ext cx="4176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/>
              <a:t>Los usuarios registrados </a:t>
            </a:r>
            <a:r>
              <a:rPr lang="es-ES" sz="2400" dirty="0" smtClean="0"/>
              <a:t>podrán ver </a:t>
            </a:r>
            <a:r>
              <a:rPr lang="es-ES" sz="2400" dirty="0"/>
              <a:t>la </a:t>
            </a:r>
            <a:r>
              <a:rPr lang="es-ES" sz="2400" b="1" dirty="0"/>
              <a:t>evolución</a:t>
            </a:r>
            <a:r>
              <a:rPr lang="es-ES" sz="2400" dirty="0"/>
              <a:t> de sus</a:t>
            </a:r>
          </a:p>
          <a:p>
            <a:pPr algn="ctr"/>
            <a:r>
              <a:rPr lang="es-ES" sz="2400" dirty="0" smtClean="0"/>
              <a:t>test y el </a:t>
            </a:r>
            <a:r>
              <a:rPr lang="es-ES" sz="2400" b="1" dirty="0" smtClean="0"/>
              <a:t>desglose de los resultados</a:t>
            </a:r>
            <a:endParaRPr lang="es-ES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91" y="1728192"/>
            <a:ext cx="4168109" cy="3789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0" y="44624"/>
            <a:ext cx="9144000" cy="792087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 smtClean="0">
                <a:solidFill>
                  <a:schemeClr val="accent5"/>
                </a:solidFill>
                <a:cs typeface="Calibri"/>
              </a:rPr>
              <a:t>¡¡¡ OBTENEMOS EL </a:t>
            </a:r>
            <a:r>
              <a:rPr lang="es-ES" sz="4000" b="1" smtClean="0">
                <a:solidFill>
                  <a:schemeClr val="accent5"/>
                </a:solidFill>
                <a:cs typeface="Calibri"/>
              </a:rPr>
              <a:t>RIESGO </a:t>
            </a:r>
            <a:r>
              <a:rPr lang="es-ES" sz="4000" b="1" smtClean="0">
                <a:solidFill>
                  <a:schemeClr val="accent5"/>
                </a:solidFill>
                <a:cs typeface="Calibri"/>
              </a:rPr>
              <a:t>INDIVIDUALIZADO DE </a:t>
            </a:r>
            <a:r>
              <a:rPr lang="es-ES" sz="4000" b="1" dirty="0" smtClean="0">
                <a:solidFill>
                  <a:schemeClr val="accent5"/>
                </a:solidFill>
                <a:cs typeface="Calibri"/>
              </a:rPr>
              <a:t>NEUMONIA !!!</a:t>
            </a:r>
            <a:r>
              <a:rPr lang="es-ES" sz="54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5400" b="1" dirty="0">
                <a:solidFill>
                  <a:srgbClr val="1871B0"/>
                </a:solidFill>
                <a:cs typeface="Calibri"/>
              </a:rPr>
            </a:br>
            <a:r>
              <a:rPr lang="es-ES" sz="54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5400" b="1" dirty="0">
                <a:solidFill>
                  <a:srgbClr val="1871B0"/>
                </a:solidFill>
                <a:cs typeface="Calibri"/>
              </a:rPr>
            </a:br>
            <a:r>
              <a:rPr lang="es-ES" sz="5400" b="1" dirty="0" smtClean="0">
                <a:solidFill>
                  <a:srgbClr val="1871B0"/>
                </a:solidFill>
                <a:latin typeface="Arial"/>
                <a:cs typeface="Arial"/>
              </a:rPr>
              <a:t/>
            </a:r>
            <a:br>
              <a:rPr lang="es-ES" sz="5400" b="1" dirty="0" smtClean="0">
                <a:solidFill>
                  <a:srgbClr val="1871B0"/>
                </a:solidFill>
                <a:latin typeface="Arial"/>
                <a:cs typeface="Arial"/>
              </a:rPr>
            </a:br>
            <a:endParaRPr lang="es-ES" sz="3600" b="1" dirty="0">
              <a:solidFill>
                <a:srgbClr val="1871B0"/>
              </a:solidFill>
              <a:latin typeface="Arial"/>
              <a:cs typeface="Arial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416" y="6309320"/>
            <a:ext cx="834819" cy="5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3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343222" y="245414"/>
            <a:ext cx="8800778" cy="7843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500" dirty="0">
              <a:solidFill>
                <a:srgbClr val="1871B0"/>
              </a:solidFill>
              <a:latin typeface="Calibri"/>
              <a:cs typeface="Calibri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539552" y="6453336"/>
            <a:ext cx="3957340" cy="28803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400" b="1" dirty="0" smtClean="0">
                <a:solidFill>
                  <a:srgbClr val="1871B0"/>
                </a:solidFill>
                <a:cs typeface="Calibri"/>
              </a:rPr>
              <a:t>NEUMO-ES-RISK </a:t>
            </a:r>
            <a:r>
              <a:rPr lang="es-ES" sz="1400" b="1" dirty="0" err="1" smtClean="0">
                <a:solidFill>
                  <a:srgbClr val="1871B0"/>
                </a:solidFill>
                <a:cs typeface="Calibri"/>
              </a:rPr>
              <a:t>app</a:t>
            </a:r>
            <a:r>
              <a:rPr lang="es-ES" sz="14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1400" b="1" dirty="0">
                <a:solidFill>
                  <a:srgbClr val="1871B0"/>
                </a:solidFill>
                <a:cs typeface="Calibri"/>
              </a:rPr>
            </a:br>
            <a:r>
              <a:rPr lang="es-ES" sz="14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1400" b="1" dirty="0">
                <a:solidFill>
                  <a:srgbClr val="1871B0"/>
                </a:solidFill>
                <a:cs typeface="Calibri"/>
              </a:rPr>
            </a:br>
            <a:r>
              <a:rPr lang="es-ES" sz="1400" b="1" dirty="0" smtClean="0">
                <a:solidFill>
                  <a:srgbClr val="1871B0"/>
                </a:solidFill>
                <a:latin typeface="Arial"/>
                <a:cs typeface="Arial"/>
              </a:rPr>
              <a:t/>
            </a:r>
            <a:br>
              <a:rPr lang="es-ES" sz="1400" b="1" dirty="0" smtClean="0">
                <a:solidFill>
                  <a:srgbClr val="1871B0"/>
                </a:solidFill>
                <a:latin typeface="Arial"/>
                <a:cs typeface="Arial"/>
              </a:rPr>
            </a:br>
            <a:endParaRPr lang="es-ES" sz="900" b="1" dirty="0">
              <a:solidFill>
                <a:srgbClr val="1871B0"/>
              </a:solidFill>
              <a:latin typeface="Arial"/>
              <a:cs typeface="Arial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8882" y="116633"/>
            <a:ext cx="9144000" cy="792087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 smtClean="0">
                <a:solidFill>
                  <a:srgbClr val="1871B0"/>
                </a:solidFill>
                <a:cs typeface="Calibri"/>
              </a:rPr>
              <a:t>RECOMENDACIONES E INFORMACIÓN DE NEP</a:t>
            </a:r>
            <a:r>
              <a:rPr lang="es-ES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b="1" dirty="0">
                <a:solidFill>
                  <a:srgbClr val="1871B0"/>
                </a:solidFill>
                <a:cs typeface="Calibri"/>
              </a:rPr>
            </a:br>
            <a:r>
              <a:rPr lang="es-ES" b="1" dirty="0" smtClean="0">
                <a:solidFill>
                  <a:srgbClr val="1871B0"/>
                </a:solidFill>
                <a:latin typeface="Arial"/>
                <a:cs typeface="Arial"/>
              </a:rPr>
              <a:t/>
            </a:r>
            <a:br>
              <a:rPr lang="es-ES" b="1" dirty="0" smtClean="0">
                <a:solidFill>
                  <a:srgbClr val="1871B0"/>
                </a:solidFill>
                <a:latin typeface="Arial"/>
                <a:cs typeface="Arial"/>
              </a:rPr>
            </a:br>
            <a:endParaRPr lang="es-ES" sz="2800" b="1" dirty="0">
              <a:solidFill>
                <a:srgbClr val="1871B0"/>
              </a:solidFill>
              <a:latin typeface="Arial"/>
              <a:cs typeface="Arial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067944" y="1628800"/>
            <a:ext cx="50760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dirty="0"/>
              <a:t>L</a:t>
            </a:r>
            <a:r>
              <a:rPr lang="es-ES" sz="2000" dirty="0" smtClean="0"/>
              <a:t>a </a:t>
            </a:r>
            <a:r>
              <a:rPr lang="es-ES" sz="2000" dirty="0"/>
              <a:t>aplicación </a:t>
            </a:r>
            <a:r>
              <a:rPr lang="es-ES" sz="2000" dirty="0" smtClean="0"/>
              <a:t>le proporciona un link a </a:t>
            </a:r>
            <a:r>
              <a:rPr lang="es-ES" sz="2000" b="1" dirty="0" smtClean="0"/>
              <a:t>recomendaciones </a:t>
            </a:r>
            <a:r>
              <a:rPr lang="es-ES" sz="2000" b="1" dirty="0"/>
              <a:t>concretas</a:t>
            </a:r>
            <a:r>
              <a:rPr lang="es-ES" sz="2000" dirty="0"/>
              <a:t>: vacunación, consejos dietéticos, deporte, </a:t>
            </a:r>
            <a:r>
              <a:rPr lang="es-ES" sz="2000" dirty="0" smtClean="0"/>
              <a:t>tabaco, </a:t>
            </a:r>
            <a:r>
              <a:rPr lang="es-ES" sz="2000" dirty="0" err="1"/>
              <a:t>etc</a:t>
            </a:r>
            <a:r>
              <a:rPr lang="es-ES" sz="2000" dirty="0"/>
              <a:t> </a:t>
            </a:r>
            <a:endParaRPr lang="es-ES" sz="2000" b="1" dirty="0" smtClean="0"/>
          </a:p>
          <a:p>
            <a:pPr algn="ctr"/>
            <a:r>
              <a:rPr lang="es-ES" sz="2000" b="1" u="sng" dirty="0">
                <a:solidFill>
                  <a:srgbClr val="0000FF"/>
                </a:solidFill>
              </a:rPr>
              <a:t> </a:t>
            </a:r>
            <a:r>
              <a:rPr lang="es-ES" sz="2000" b="1" u="sng" dirty="0" err="1">
                <a:solidFill>
                  <a:srgbClr val="0000FF"/>
                </a:solidFill>
              </a:rPr>
              <a:t>https</a:t>
            </a:r>
            <a:r>
              <a:rPr lang="es-ES" sz="2000" b="1" u="sng" dirty="0">
                <a:solidFill>
                  <a:srgbClr val="0000FF"/>
                </a:solidFill>
              </a:rPr>
              <a:t>://</a:t>
            </a:r>
            <a:r>
              <a:rPr lang="es-ES" sz="2000" b="1" u="sng" dirty="0" err="1">
                <a:solidFill>
                  <a:srgbClr val="0000FF"/>
                </a:solidFill>
              </a:rPr>
              <a:t>neumoexpertos.org</a:t>
            </a:r>
            <a:r>
              <a:rPr lang="es-ES" sz="2000" b="1" u="sng" dirty="0">
                <a:solidFill>
                  <a:srgbClr val="0000FF"/>
                </a:solidFill>
              </a:rPr>
              <a:t>/</a:t>
            </a:r>
            <a:r>
              <a:rPr lang="es-ES" sz="2000" b="1" u="sng" dirty="0" err="1">
                <a:solidFill>
                  <a:srgbClr val="0000FF"/>
                </a:solidFill>
              </a:rPr>
              <a:t>neumorisk</a:t>
            </a:r>
            <a:r>
              <a:rPr lang="es-ES" sz="2000" b="1" u="sng" dirty="0" smtClean="0">
                <a:solidFill>
                  <a:srgbClr val="0000FF"/>
                </a:solidFill>
              </a:rPr>
              <a:t>/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pPr algn="ctr"/>
            <a:r>
              <a:rPr lang="es-ES" sz="2000" dirty="0" smtClean="0"/>
              <a:t>Así como un </a:t>
            </a:r>
            <a:r>
              <a:rPr lang="es-ES" sz="2000" b="1" dirty="0"/>
              <a:t>link </a:t>
            </a:r>
            <a:r>
              <a:rPr lang="es-ES" sz="2000" b="1" dirty="0" smtClean="0"/>
              <a:t>a </a:t>
            </a:r>
            <a:r>
              <a:rPr lang="es-ES" sz="2000" b="1" dirty="0"/>
              <a:t>la página web </a:t>
            </a:r>
            <a:r>
              <a:rPr lang="es-ES" sz="2000" dirty="0"/>
              <a:t>de </a:t>
            </a:r>
            <a:r>
              <a:rPr lang="es-ES" sz="2000" dirty="0" err="1"/>
              <a:t>neumoexpertos</a:t>
            </a:r>
            <a:r>
              <a:rPr lang="es-ES" sz="2000" dirty="0"/>
              <a:t>: </a:t>
            </a:r>
            <a:r>
              <a:rPr lang="es-ES" sz="2000" b="1" dirty="0">
                <a:hlinkClick r:id="rId3"/>
              </a:rPr>
              <a:t>https://neumoexpertos.org/quienes-somos</a:t>
            </a:r>
            <a:r>
              <a:rPr lang="es-ES" sz="2000" b="1" dirty="0" smtClean="0">
                <a:hlinkClick r:id="rId3"/>
              </a:rPr>
              <a:t>/</a:t>
            </a:r>
            <a:endParaRPr lang="es-ES" sz="2000" b="1" dirty="0" smtClean="0"/>
          </a:p>
          <a:p>
            <a:pPr algn="ctr"/>
            <a:endParaRPr lang="es-ES" sz="2000" dirty="0" smtClean="0"/>
          </a:p>
          <a:p>
            <a:pPr algn="ctr"/>
            <a:r>
              <a:rPr lang="es-ES" sz="2000" dirty="0" smtClean="0"/>
              <a:t>Y </a:t>
            </a:r>
            <a:r>
              <a:rPr lang="es-ES" sz="2000" b="1" dirty="0" smtClean="0"/>
              <a:t>documentos propios NEP</a:t>
            </a:r>
            <a:endParaRPr lang="es-ES" sz="20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052736"/>
            <a:ext cx="3744416" cy="144016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2636912"/>
            <a:ext cx="3584392" cy="299288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1416" y="6309320"/>
            <a:ext cx="834819" cy="5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0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539552" y="6453336"/>
            <a:ext cx="3957340" cy="28803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400" b="1" dirty="0" smtClean="0">
                <a:solidFill>
                  <a:srgbClr val="1871B0"/>
                </a:solidFill>
                <a:cs typeface="Calibri"/>
              </a:rPr>
              <a:t>NEUMO-ES-RISK </a:t>
            </a:r>
            <a:r>
              <a:rPr lang="es-ES" sz="1400" b="1" dirty="0" err="1" smtClean="0">
                <a:solidFill>
                  <a:srgbClr val="1871B0"/>
                </a:solidFill>
                <a:cs typeface="Calibri"/>
              </a:rPr>
              <a:t>app</a:t>
            </a:r>
            <a:r>
              <a:rPr lang="es-ES" sz="14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1400" b="1" dirty="0">
                <a:solidFill>
                  <a:srgbClr val="1871B0"/>
                </a:solidFill>
                <a:cs typeface="Calibri"/>
              </a:rPr>
            </a:br>
            <a:r>
              <a:rPr lang="es-ES" sz="14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1400" b="1" dirty="0">
                <a:solidFill>
                  <a:srgbClr val="1871B0"/>
                </a:solidFill>
                <a:cs typeface="Calibri"/>
              </a:rPr>
            </a:br>
            <a:r>
              <a:rPr lang="es-ES" sz="1400" b="1" dirty="0" smtClean="0">
                <a:solidFill>
                  <a:srgbClr val="1871B0"/>
                </a:solidFill>
                <a:latin typeface="Arial"/>
                <a:cs typeface="Arial"/>
              </a:rPr>
              <a:t/>
            </a:r>
            <a:br>
              <a:rPr lang="es-ES" sz="1400" b="1" dirty="0" smtClean="0">
                <a:solidFill>
                  <a:srgbClr val="1871B0"/>
                </a:solidFill>
                <a:latin typeface="Arial"/>
                <a:cs typeface="Arial"/>
              </a:rPr>
            </a:br>
            <a:endParaRPr lang="es-ES" sz="900" b="1" dirty="0">
              <a:solidFill>
                <a:srgbClr val="1871B0"/>
              </a:solidFill>
              <a:latin typeface="Arial"/>
              <a:cs typeface="Arial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6281936"/>
            <a:ext cx="876484" cy="57606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10" y="18047"/>
            <a:ext cx="1747664" cy="114864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08104" cy="69195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404664"/>
            <a:ext cx="3096344" cy="2035053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5580112" y="2780928"/>
            <a:ext cx="3491880" cy="2610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smtClean="0"/>
              <a:t>Disponible en formato web, </a:t>
            </a:r>
            <a:r>
              <a:rPr lang="es-ES" sz="2800" dirty="0" err="1" smtClean="0"/>
              <a:t>android</a:t>
            </a:r>
            <a:r>
              <a:rPr lang="es-ES" sz="2800" dirty="0" smtClean="0"/>
              <a:t> e iOS</a:t>
            </a:r>
          </a:p>
          <a:p>
            <a:pPr algn="ctr">
              <a:lnSpc>
                <a:spcPct val="150000"/>
              </a:lnSpc>
            </a:pPr>
            <a:r>
              <a:rPr lang="es-ES" sz="2800" dirty="0" smtClean="0"/>
              <a:t>Más información en:</a:t>
            </a:r>
          </a:p>
          <a:p>
            <a:pPr algn="ctr">
              <a:lnSpc>
                <a:spcPct val="150000"/>
              </a:lnSpc>
            </a:pPr>
            <a:r>
              <a:rPr lang="es-ES" sz="2800" b="1" u="sng" dirty="0" err="1" smtClean="0">
                <a:solidFill>
                  <a:srgbClr val="0070C0"/>
                </a:solidFill>
              </a:rPr>
              <a:t>neumoexpertos.org</a:t>
            </a:r>
            <a:endParaRPr lang="es-ES" sz="28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1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0" y="3068960"/>
            <a:ext cx="9144000" cy="665093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b="1" dirty="0" smtClean="0">
                <a:solidFill>
                  <a:srgbClr val="1871B0"/>
                </a:solidFill>
                <a:cs typeface="Calibri"/>
              </a:rPr>
              <a:t>NEUMO-ES-RISK </a:t>
            </a:r>
            <a:r>
              <a:rPr lang="es-ES" sz="4800" b="1" dirty="0" err="1" smtClean="0">
                <a:solidFill>
                  <a:srgbClr val="1871B0"/>
                </a:solidFill>
                <a:cs typeface="Calibri"/>
              </a:rPr>
              <a:t>app</a:t>
            </a:r>
            <a:r>
              <a:rPr lang="es-ES" sz="48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4800" b="1" dirty="0">
                <a:solidFill>
                  <a:srgbClr val="1871B0"/>
                </a:solidFill>
                <a:cs typeface="Calibri"/>
              </a:rPr>
            </a:br>
            <a:r>
              <a:rPr lang="es-ES" sz="4800" b="1" dirty="0">
                <a:solidFill>
                  <a:srgbClr val="1871B0"/>
                </a:solidFill>
                <a:cs typeface="Calibri"/>
              </a:rPr>
              <a:t/>
            </a:r>
            <a:br>
              <a:rPr lang="es-ES" sz="4800" b="1" dirty="0">
                <a:solidFill>
                  <a:srgbClr val="1871B0"/>
                </a:solidFill>
                <a:cs typeface="Calibri"/>
              </a:rPr>
            </a:br>
            <a:r>
              <a:rPr lang="es-ES" sz="4800" b="1" dirty="0" smtClean="0">
                <a:solidFill>
                  <a:srgbClr val="1871B0"/>
                </a:solidFill>
                <a:latin typeface="Arial"/>
                <a:cs typeface="Arial"/>
              </a:rPr>
              <a:t/>
            </a:r>
            <a:br>
              <a:rPr lang="es-ES" sz="4800" b="1" dirty="0" smtClean="0">
                <a:solidFill>
                  <a:srgbClr val="1871B0"/>
                </a:solidFill>
                <a:latin typeface="Arial"/>
                <a:cs typeface="Arial"/>
              </a:rPr>
            </a:br>
            <a:endParaRPr lang="es-ES" sz="3200" b="1" dirty="0">
              <a:solidFill>
                <a:srgbClr val="1871B0"/>
              </a:solidFill>
              <a:latin typeface="Arial"/>
              <a:cs typeface="Arial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4365104"/>
            <a:ext cx="3096344" cy="203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6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3410</TotalTime>
  <Words>188</Words>
  <Application>Microsoft Macintosh PowerPoint</Application>
  <PresentationFormat>Presentación en pantalla (4:3)</PresentationFormat>
  <Paragraphs>60</Paragraphs>
  <Slides>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American Typewriter</vt:lpstr>
      <vt:lpstr>Calibri</vt:lpstr>
      <vt:lpstr>Wingdings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Y tras aplicar complejos algoritmos matemáticos…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Rodríguez, Elena</dc:creator>
  <cp:lastModifiedBy>federico martinon</cp:lastModifiedBy>
  <cp:revision>159</cp:revision>
  <cp:lastPrinted>2016-12-07T08:39:10Z</cp:lastPrinted>
  <dcterms:created xsi:type="dcterms:W3CDTF">2016-11-22T11:49:11Z</dcterms:created>
  <dcterms:modified xsi:type="dcterms:W3CDTF">2017-10-09T18:33:03Z</dcterms:modified>
</cp:coreProperties>
</file>